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4.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56" r:id="rId1"/>
  </p:sldMasterIdLst>
  <p:handoutMasterIdLst>
    <p:handoutMasterId r:id="rId23"/>
  </p:handoutMasterIdLst>
  <p:sldIdLst>
    <p:sldId id="256" r:id="rId2"/>
    <p:sldId id="275" r:id="rId3"/>
    <p:sldId id="276" r:id="rId4"/>
    <p:sldId id="277" r:id="rId5"/>
    <p:sldId id="257" r:id="rId6"/>
    <p:sldId id="278" r:id="rId7"/>
    <p:sldId id="260" r:id="rId8"/>
    <p:sldId id="262" r:id="rId9"/>
    <p:sldId id="285" r:id="rId10"/>
    <p:sldId id="279" r:id="rId11"/>
    <p:sldId id="280" r:id="rId12"/>
    <p:sldId id="286" r:id="rId13"/>
    <p:sldId id="281" r:id="rId14"/>
    <p:sldId id="287" r:id="rId15"/>
    <p:sldId id="282" r:id="rId16"/>
    <p:sldId id="284" r:id="rId17"/>
    <p:sldId id="263" r:id="rId18"/>
    <p:sldId id="283" r:id="rId19"/>
    <p:sldId id="270" r:id="rId20"/>
    <p:sldId id="269" r:id="rId21"/>
    <p:sldId id="272" r:id="rId2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11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EBF04EE-1578-4A3A-A188-22FF24F515CD}" type="datetimeFigureOut">
              <a:rPr lang="en-US" smtClean="0"/>
              <a:t>1/27/2016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83240C3-DB0A-4E12-982F-7A5222D14858}" type="slidenum">
              <a:rPr lang="en-US" smtClean="0"/>
              <a:t>‹#›</a:t>
            </a:fld>
            <a:endParaRPr lang="en-US"/>
          </a:p>
        </p:txBody>
      </p:sp>
    </p:spTree>
    <p:extLst>
      <p:ext uri="{BB962C8B-B14F-4D97-AF65-F5344CB8AC3E}">
        <p14:creationId xmlns:p14="http://schemas.microsoft.com/office/powerpoint/2010/main" val="33700722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4689FA36-7BD8-2B41-9756-904B9F42413F}" type="datetimeFigureOut">
              <a:rPr lang="en-US" smtClean="0"/>
              <a:pPr/>
              <a:t>1/27/2016</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D2E57653-3E58-4892-A7ED-712530ACC680}" type="slidenum">
              <a:rPr kumimoji="0" lang="en-US" smtClean="0"/>
              <a:pPr/>
              <a:t>‹#›</a:t>
            </a:fld>
            <a:endParaRPr kumimoji="0"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3733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9FA36-7BD8-2B41-9756-904B9F42413F}"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39853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8225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06334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2652473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80898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55218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89FA36-7BD8-2B41-9756-904B9F42413F}"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47153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89FA36-7BD8-2B41-9756-904B9F42413F}"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529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89FA36-7BD8-2B41-9756-904B9F42413F}"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254679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93523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89FA36-7BD8-2B41-9756-904B9F42413F}"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324458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89FA36-7BD8-2B41-9756-904B9F42413F}" type="datetimeFigureOut">
              <a:rPr lang="en-US" smtClean="0"/>
              <a:pPr/>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C42EC5-AE72-1648-8C67-5244E3905409}" type="slidenum">
              <a:rPr lang="en-US" smtClean="0"/>
              <a:pPr/>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677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89FA36-7BD8-2B41-9756-904B9F42413F}"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C42EC5-AE72-1648-8C67-5244E3905409}" type="slidenum">
              <a:rPr lang="en-US" smtClean="0"/>
              <a:pPr/>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731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9FA36-7BD8-2B41-9756-904B9F42413F}"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280026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9FA36-7BD8-2B41-9756-904B9F42413F}"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B93A9-DE17-42E8-A366-46C30944BF19}" type="slidenum">
              <a:rPr lang="en-US" smtClean="0"/>
              <a:pPr/>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67501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9FA36-7BD8-2B41-9756-904B9F42413F}"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3210381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689FA36-7BD8-2B41-9756-904B9F42413F}" type="datetimeFigureOut">
              <a:rPr lang="en-US" smtClean="0"/>
              <a:pPr/>
              <a:t>1/27/2016</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9C42EC5-AE72-1648-8C67-5244E3905409}" type="slidenum">
              <a:rPr lang="en-US" smtClean="0"/>
              <a:pPr/>
              <a:t>‹#›</a:t>
            </a:fld>
            <a:endParaRPr lang="en-US"/>
          </a:p>
        </p:txBody>
      </p:sp>
    </p:spTree>
    <p:extLst>
      <p:ext uri="{BB962C8B-B14F-4D97-AF65-F5344CB8AC3E}">
        <p14:creationId xmlns:p14="http://schemas.microsoft.com/office/powerpoint/2010/main" val="3835374713"/>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 id="2147484169" r:id="rId13"/>
    <p:sldLayoutId id="2147484170" r:id="rId14"/>
    <p:sldLayoutId id="2147484171" r:id="rId15"/>
    <p:sldLayoutId id="2147484172" r:id="rId16"/>
    <p:sldLayoutId id="2147484173"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Anglophone West School District</a:t>
            </a:r>
            <a:r>
              <a:rPr lang="en-US" dirty="0"/>
              <a:t> </a:t>
            </a:r>
            <a:r>
              <a:rPr lang="en-US" dirty="0" smtClean="0"/>
              <a:t>Education Council</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Sustainability Study – McAdam Elementary School</a:t>
            </a:r>
          </a:p>
          <a:p>
            <a:endParaRPr lang="en-US" dirty="0" smtClean="0"/>
          </a:p>
          <a:p>
            <a:r>
              <a:rPr lang="en-US" dirty="0" smtClean="0"/>
              <a:t>Executive Summary and Appendix to </a:t>
            </a:r>
          </a:p>
          <a:p>
            <a:r>
              <a:rPr lang="en-US" dirty="0" smtClean="0"/>
              <a:t>Superintendent Monitoring Report ASD-W-EL7</a:t>
            </a:r>
          </a:p>
          <a:p>
            <a:r>
              <a:rPr lang="en-US" dirty="0" smtClean="0"/>
              <a:t>January 28,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a:bodyPr>
          <a:lstStyle/>
          <a:p>
            <a:pPr lvl="1"/>
            <a:r>
              <a:rPr lang="en-US" dirty="0"/>
              <a:t>Health and Safety and Building </a:t>
            </a:r>
            <a:r>
              <a:rPr lang="en-US" dirty="0" smtClean="0"/>
              <a:t>Assessment</a:t>
            </a:r>
          </a:p>
          <a:p>
            <a:pPr lvl="2"/>
            <a:r>
              <a:rPr lang="en-US" dirty="0" smtClean="0"/>
              <a:t>Built in 1945 with an addition and extensive renovations in 1982.</a:t>
            </a:r>
          </a:p>
          <a:p>
            <a:pPr lvl="2"/>
            <a:r>
              <a:rPr lang="en-US" dirty="0" smtClean="0"/>
              <a:t>Building is safe and in acceptable condition, with varying levels of conditions for specific parts of the building. </a:t>
            </a:r>
          </a:p>
          <a:p>
            <a:pPr lvl="2"/>
            <a:r>
              <a:rPr lang="en-US" dirty="0" smtClean="0"/>
              <a:t>$456 500 estimated for capital improvement projects. </a:t>
            </a:r>
          </a:p>
          <a:p>
            <a:pPr lvl="2"/>
            <a:r>
              <a:rPr lang="en-US" dirty="0" smtClean="0"/>
              <a:t>There are 11 capital improvement projects listed, with three being a priority-1, five being a priority-2 and three being a priority-3.  Priority-1 is considered most urgent.</a:t>
            </a:r>
          </a:p>
          <a:p>
            <a:pPr lvl="2"/>
            <a:endParaRPr lang="en-US" dirty="0"/>
          </a:p>
          <a:p>
            <a:endParaRPr lang="en-US" dirty="0"/>
          </a:p>
        </p:txBody>
      </p:sp>
    </p:spTree>
    <p:extLst>
      <p:ext uri="{BB962C8B-B14F-4D97-AF65-F5344CB8AC3E}">
        <p14:creationId xmlns:p14="http://schemas.microsoft.com/office/powerpoint/2010/main" val="4133761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fontScale="92500" lnSpcReduction="20000"/>
          </a:bodyPr>
          <a:lstStyle/>
          <a:p>
            <a:pPr lvl="1"/>
            <a:r>
              <a:rPr lang="en-US" dirty="0"/>
              <a:t>Educational Programs and </a:t>
            </a:r>
            <a:r>
              <a:rPr lang="en-US" dirty="0" smtClean="0"/>
              <a:t>Services</a:t>
            </a:r>
          </a:p>
          <a:p>
            <a:pPr lvl="2"/>
            <a:r>
              <a:rPr lang="en-US" dirty="0" smtClean="0"/>
              <a:t>McAdam Elementary School has traditionally been near district averages in the Provincial Grade 2 Reading Assessment, but has shown a decline in the last two years (sitting at 53.8% appropriate level or above in 2015).</a:t>
            </a:r>
          </a:p>
          <a:p>
            <a:pPr lvl="2"/>
            <a:r>
              <a:rPr lang="en-US" dirty="0" smtClean="0"/>
              <a:t>Grade 4 Reading Provincial Results have been below provincial and district averages when the assessment was in place.  Grade 5 Numeracy Provincial Results were traditionally significantly above district and provincial averages, when this assessment was in place, including three years where 100% of the students who wrote were successful or above.</a:t>
            </a:r>
          </a:p>
          <a:p>
            <a:pPr lvl="2"/>
            <a:r>
              <a:rPr lang="en-US" dirty="0" smtClean="0"/>
              <a:t>There is a professional and quality staff and administration at MES that serves student learning very well.</a:t>
            </a:r>
          </a:p>
          <a:p>
            <a:endParaRPr lang="en-US" dirty="0"/>
          </a:p>
        </p:txBody>
      </p:sp>
    </p:spTree>
    <p:extLst>
      <p:ext uri="{BB962C8B-B14F-4D97-AF65-F5344CB8AC3E}">
        <p14:creationId xmlns:p14="http://schemas.microsoft.com/office/powerpoint/2010/main" val="2128479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lstStyle/>
          <a:p>
            <a:r>
              <a:rPr lang="en-US" dirty="0" smtClean="0"/>
              <a:t>Educational Programs and Services</a:t>
            </a:r>
          </a:p>
          <a:p>
            <a:pPr lvl="2"/>
            <a:r>
              <a:rPr lang="en-US" dirty="0"/>
              <a:t>The class sizes are </a:t>
            </a:r>
            <a:r>
              <a:rPr lang="en-US" dirty="0" smtClean="0"/>
              <a:t>relatively small with three of the five in combined class scenarios.</a:t>
            </a:r>
            <a:endParaRPr lang="en-US" dirty="0"/>
          </a:p>
          <a:p>
            <a:pPr lvl="2"/>
            <a:r>
              <a:rPr lang="en-US" dirty="0"/>
              <a:t>There is </a:t>
            </a:r>
            <a:r>
              <a:rPr lang="en-US" dirty="0" smtClean="0"/>
              <a:t>a </a:t>
            </a:r>
            <a:r>
              <a:rPr lang="en-US" dirty="0"/>
              <a:t>full-sized </a:t>
            </a:r>
            <a:r>
              <a:rPr lang="en-US" dirty="0" smtClean="0"/>
              <a:t>gymnasium for elementary level.</a:t>
            </a:r>
            <a:endParaRPr lang="en-US" dirty="0"/>
          </a:p>
          <a:p>
            <a:pPr lvl="2"/>
            <a:r>
              <a:rPr lang="en-US" dirty="0"/>
              <a:t>Many extra opportunities are available to the students with thanks to innovative staff and support from the community.</a:t>
            </a:r>
          </a:p>
          <a:p>
            <a:pPr lvl="2"/>
            <a:r>
              <a:rPr lang="en-US" dirty="0"/>
              <a:t>Students provided a variety of feedback through Tell Them From Me Surveys (Grades 4 and </a:t>
            </a:r>
            <a:r>
              <a:rPr lang="en-US" dirty="0" smtClean="0"/>
              <a:t>5).</a:t>
            </a:r>
            <a:endParaRPr lang="en-US" dirty="0"/>
          </a:p>
          <a:p>
            <a:endParaRPr lang="en-US" dirty="0"/>
          </a:p>
        </p:txBody>
      </p:sp>
    </p:spTree>
    <p:extLst>
      <p:ext uri="{BB962C8B-B14F-4D97-AF65-F5344CB8AC3E}">
        <p14:creationId xmlns:p14="http://schemas.microsoft.com/office/powerpoint/2010/main" val="3742554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a:bodyPr>
          <a:lstStyle/>
          <a:p>
            <a:pPr lvl="1"/>
            <a:r>
              <a:rPr lang="en-US" dirty="0" smtClean="0"/>
              <a:t>Transportation</a:t>
            </a:r>
          </a:p>
          <a:p>
            <a:pPr lvl="2"/>
            <a:r>
              <a:rPr lang="en-US" dirty="0" smtClean="0"/>
              <a:t>Transportation factors are not a consideration in this study; there are few implications if a K-12 school was created.</a:t>
            </a:r>
          </a:p>
          <a:p>
            <a:pPr lvl="2"/>
            <a:r>
              <a:rPr lang="en-US" dirty="0" smtClean="0"/>
              <a:t>The elementary bus students have an average ride time of 9 minutes on the bus.  The secondary school students have an average ride time of 13 minutes on the bus.</a:t>
            </a:r>
          </a:p>
          <a:p>
            <a:pPr lvl="2"/>
            <a:r>
              <a:rPr lang="en-US" dirty="0" smtClean="0"/>
              <a:t>It was noted in the study that catchment boundaries changed approximately 10 years ago that saw some students zoned for McAdam get rezoned for Harvey.</a:t>
            </a:r>
            <a:endParaRPr lang="en-US" dirty="0"/>
          </a:p>
          <a:p>
            <a:endParaRPr lang="en-US" dirty="0"/>
          </a:p>
        </p:txBody>
      </p:sp>
    </p:spTree>
    <p:extLst>
      <p:ext uri="{BB962C8B-B14F-4D97-AF65-F5344CB8AC3E}">
        <p14:creationId xmlns:p14="http://schemas.microsoft.com/office/powerpoint/2010/main" val="2012028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fontScale="92500" lnSpcReduction="10000"/>
          </a:bodyPr>
          <a:lstStyle/>
          <a:p>
            <a:pPr lvl="1"/>
            <a:r>
              <a:rPr lang="en-US" dirty="0"/>
              <a:t>Finances</a:t>
            </a:r>
          </a:p>
          <a:p>
            <a:pPr lvl="2"/>
            <a:r>
              <a:rPr lang="en-US" dirty="0"/>
              <a:t>MES utility costs are estimated at </a:t>
            </a:r>
            <a:r>
              <a:rPr lang="en-US" dirty="0" smtClean="0"/>
              <a:t>$27.50 </a:t>
            </a:r>
            <a:r>
              <a:rPr lang="en-US" dirty="0"/>
              <a:t>per square meter (average is $29.20 for elementary </a:t>
            </a:r>
            <a:r>
              <a:rPr lang="en-US" dirty="0" smtClean="0"/>
              <a:t>schools</a:t>
            </a:r>
            <a:r>
              <a:rPr lang="en-US" dirty="0"/>
              <a:t>) and $913.90 per student (average is $480.35 per student).</a:t>
            </a:r>
          </a:p>
          <a:p>
            <a:pPr lvl="2"/>
            <a:r>
              <a:rPr lang="en-US" dirty="0"/>
              <a:t>Projected savings should MES move to </a:t>
            </a:r>
            <a:r>
              <a:rPr lang="en-US" dirty="0" smtClean="0"/>
              <a:t>MHS </a:t>
            </a:r>
            <a:r>
              <a:rPr lang="en-US" dirty="0"/>
              <a:t>would be </a:t>
            </a:r>
            <a:r>
              <a:rPr lang="en-US" dirty="0" smtClean="0"/>
              <a:t>$150 608 annually</a:t>
            </a:r>
            <a:r>
              <a:rPr lang="en-US" dirty="0"/>
              <a:t>, with a one time capital avoidance of </a:t>
            </a:r>
            <a:r>
              <a:rPr lang="en-US" dirty="0" smtClean="0"/>
              <a:t>$456 500 and a one </a:t>
            </a:r>
            <a:r>
              <a:rPr lang="en-US" dirty="0"/>
              <a:t>time cost </a:t>
            </a:r>
            <a:r>
              <a:rPr lang="en-US" dirty="0" smtClean="0"/>
              <a:t>$146 600 to adjust the building.  This cost includes the standard of $80 000 for playground but doesn’t include any projected costs to adjust parking or space for the playground. </a:t>
            </a:r>
          </a:p>
          <a:p>
            <a:pPr lvl="2"/>
            <a:r>
              <a:rPr lang="en-US" dirty="0" smtClean="0"/>
              <a:t>It </a:t>
            </a:r>
            <a:r>
              <a:rPr lang="en-US" dirty="0"/>
              <a:t>is noted that these projections included enrolment as </a:t>
            </a:r>
            <a:r>
              <a:rPr lang="en-US" dirty="0" smtClean="0"/>
              <a:t>projected and </a:t>
            </a:r>
            <a:r>
              <a:rPr lang="en-US" dirty="0"/>
              <a:t>for priority 1, 2 and 3 capital projects.</a:t>
            </a:r>
          </a:p>
          <a:p>
            <a:pPr lvl="2"/>
            <a:endParaRPr lang="en-US" dirty="0"/>
          </a:p>
        </p:txBody>
      </p:sp>
    </p:spTree>
    <p:extLst>
      <p:ext uri="{BB962C8B-B14F-4D97-AF65-F5344CB8AC3E}">
        <p14:creationId xmlns:p14="http://schemas.microsoft.com/office/powerpoint/2010/main" val="2375376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a:t>
            </a:r>
            <a:r>
              <a:rPr lang="en-US" sz="2800" dirty="0" smtClean="0"/>
              <a:t>Fairness – Public Meeting #1</a:t>
            </a:r>
            <a:endParaRPr lang="en-US" sz="2800" dirty="0"/>
          </a:p>
        </p:txBody>
      </p:sp>
      <p:sp>
        <p:nvSpPr>
          <p:cNvPr id="3" name="Content Placeholder 2"/>
          <p:cNvSpPr>
            <a:spLocks noGrp="1"/>
          </p:cNvSpPr>
          <p:nvPr>
            <p:ph idx="1"/>
          </p:nvPr>
        </p:nvSpPr>
        <p:spPr/>
        <p:txBody>
          <a:bodyPr>
            <a:normAutofit fontScale="85000" lnSpcReduction="10000"/>
          </a:bodyPr>
          <a:lstStyle/>
          <a:p>
            <a:pPr lvl="1"/>
            <a:r>
              <a:rPr lang="en-US" dirty="0" smtClean="0"/>
              <a:t>Impact on the Local Community</a:t>
            </a:r>
          </a:p>
          <a:p>
            <a:pPr lvl="2"/>
            <a:r>
              <a:rPr lang="en-US" dirty="0" smtClean="0"/>
              <a:t>A move to McAdam High School would keep all current K-12 McAdam zoned students in the Village of McAdam for their schooling.</a:t>
            </a:r>
          </a:p>
          <a:p>
            <a:pPr lvl="2"/>
            <a:r>
              <a:rPr lang="en-US" dirty="0" smtClean="0"/>
              <a:t>The Elementary School property is well positioned for young children with its playground area; likewise, the High School has seen recently renovated fields improve the quality of activity space for the older children.</a:t>
            </a:r>
          </a:p>
          <a:p>
            <a:pPr lvl="2"/>
            <a:r>
              <a:rPr lang="en-US" dirty="0" smtClean="0"/>
              <a:t>A strong sense of community in relation to the Elementary School is evident; it can be assumed that the High School is supported as well.</a:t>
            </a:r>
          </a:p>
          <a:p>
            <a:pPr lvl="2"/>
            <a:r>
              <a:rPr lang="en-US" dirty="0" smtClean="0"/>
              <a:t>There was concern shared regarding the K-12 setting, seeing children as young as 4 and as old as 21 in the same facility.  ASD-W currently has 6 K-12 school settings.</a:t>
            </a:r>
            <a:endParaRPr lang="en-US" dirty="0"/>
          </a:p>
          <a:p>
            <a:pPr lvl="1"/>
            <a:endParaRPr lang="en-US" dirty="0"/>
          </a:p>
          <a:p>
            <a:endParaRPr lang="en-US" dirty="0"/>
          </a:p>
        </p:txBody>
      </p:sp>
    </p:spTree>
    <p:extLst>
      <p:ext uri="{BB962C8B-B14F-4D97-AF65-F5344CB8AC3E}">
        <p14:creationId xmlns:p14="http://schemas.microsoft.com/office/powerpoint/2010/main" val="568536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fontScale="62500" lnSpcReduction="20000"/>
          </a:bodyPr>
          <a:lstStyle/>
          <a:p>
            <a:pPr lvl="1"/>
            <a:r>
              <a:rPr lang="en-US" dirty="0"/>
              <a:t>Impact on Other Schools</a:t>
            </a:r>
          </a:p>
          <a:p>
            <a:pPr lvl="2"/>
            <a:r>
              <a:rPr lang="en-US" dirty="0" smtClean="0"/>
              <a:t>McAdam High School </a:t>
            </a:r>
            <a:r>
              <a:rPr lang="en-US" dirty="0"/>
              <a:t>would require </a:t>
            </a:r>
            <a:r>
              <a:rPr lang="en-US" dirty="0" smtClean="0"/>
              <a:t>some </a:t>
            </a:r>
            <a:r>
              <a:rPr lang="en-US" dirty="0"/>
              <a:t>facility upgrades to accommodate new students from </a:t>
            </a:r>
            <a:r>
              <a:rPr lang="en-US" dirty="0" smtClean="0"/>
              <a:t>McAdam </a:t>
            </a:r>
            <a:r>
              <a:rPr lang="en-US" dirty="0"/>
              <a:t>Elementary </a:t>
            </a:r>
            <a:r>
              <a:rPr lang="en-US" dirty="0" smtClean="0"/>
              <a:t>School.  Space for parking and placement of a playground is a concern.</a:t>
            </a:r>
          </a:p>
          <a:p>
            <a:pPr lvl="2"/>
            <a:r>
              <a:rPr lang="en-US" dirty="0" smtClean="0"/>
              <a:t>Instead of one principal at each of the two schools, there would be one vice-principal and one principal at the one, K-12 school.</a:t>
            </a:r>
          </a:p>
          <a:p>
            <a:pPr lvl="2"/>
            <a:r>
              <a:rPr lang="en-US" dirty="0" smtClean="0"/>
              <a:t>In both schools</a:t>
            </a:r>
            <a:r>
              <a:rPr lang="en-US" dirty="0"/>
              <a:t>, there are professional and caring staff who would help ease any transition that may occur.</a:t>
            </a:r>
          </a:p>
          <a:p>
            <a:pPr lvl="1"/>
            <a:r>
              <a:rPr lang="en-US" dirty="0"/>
              <a:t>Economic Development</a:t>
            </a:r>
          </a:p>
          <a:p>
            <a:pPr lvl="2"/>
            <a:r>
              <a:rPr lang="en-US" dirty="0" smtClean="0"/>
              <a:t>McAdam </a:t>
            </a:r>
            <a:r>
              <a:rPr lang="en-US" dirty="0"/>
              <a:t>is an incorporated Village with Mayor and Council; the </a:t>
            </a:r>
            <a:r>
              <a:rPr lang="en-US" dirty="0" smtClean="0"/>
              <a:t>Mayor and Council were very </a:t>
            </a:r>
            <a:r>
              <a:rPr lang="en-US" dirty="0"/>
              <a:t>active in the sustainability study.</a:t>
            </a:r>
          </a:p>
          <a:p>
            <a:pPr lvl="2"/>
            <a:r>
              <a:rPr lang="en-US" dirty="0"/>
              <a:t>There are a variety of </a:t>
            </a:r>
            <a:r>
              <a:rPr lang="en-US" dirty="0" smtClean="0"/>
              <a:t>industry/large business, small </a:t>
            </a:r>
            <a:r>
              <a:rPr lang="en-US" dirty="0"/>
              <a:t>business, </a:t>
            </a:r>
            <a:r>
              <a:rPr lang="en-US" dirty="0" smtClean="0"/>
              <a:t>tourism opportunities, service </a:t>
            </a:r>
            <a:r>
              <a:rPr lang="en-US" dirty="0"/>
              <a:t>groups and churches in the community</a:t>
            </a:r>
            <a:r>
              <a:rPr lang="en-US" dirty="0" smtClean="0"/>
              <a:t>.  The Village is on the US border with continued rail access.</a:t>
            </a:r>
            <a:endParaRPr lang="en-US" dirty="0"/>
          </a:p>
          <a:p>
            <a:pPr lvl="2"/>
            <a:r>
              <a:rPr lang="en-US" dirty="0"/>
              <a:t>The </a:t>
            </a:r>
            <a:r>
              <a:rPr lang="en-US" dirty="0" smtClean="0"/>
              <a:t>Village has expanded its recruitment strategies to increase the community population and there is evidence of growth in the village…they declare themselves “Open for Business”!</a:t>
            </a:r>
            <a:endParaRPr lang="en-US" dirty="0"/>
          </a:p>
        </p:txBody>
      </p:sp>
    </p:spTree>
    <p:extLst>
      <p:ext uri="{BB962C8B-B14F-4D97-AF65-F5344CB8AC3E}">
        <p14:creationId xmlns:p14="http://schemas.microsoft.com/office/powerpoint/2010/main" val="2590892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2091" y="781987"/>
            <a:ext cx="6798734" cy="1303867"/>
          </a:xfrm>
        </p:spPr>
        <p:txBody>
          <a:bodyPr>
            <a:normAutofit/>
          </a:bodyPr>
          <a:lstStyle/>
          <a:p>
            <a:r>
              <a:rPr lang="en-US" sz="2800" dirty="0"/>
              <a:t>Public Consultation and Application of Procedural Fairness – Public Meeting </a:t>
            </a:r>
            <a:r>
              <a:rPr lang="en-US" sz="2800" dirty="0" smtClean="0"/>
              <a:t>#2</a:t>
            </a:r>
            <a:endParaRPr lang="en-US" sz="2800" dirty="0"/>
          </a:p>
        </p:txBody>
      </p:sp>
      <p:sp>
        <p:nvSpPr>
          <p:cNvPr id="3" name="Content Placeholder 2"/>
          <p:cNvSpPr>
            <a:spLocks noGrp="1"/>
          </p:cNvSpPr>
          <p:nvPr>
            <p:ph idx="1"/>
          </p:nvPr>
        </p:nvSpPr>
        <p:spPr/>
        <p:txBody>
          <a:bodyPr>
            <a:normAutofit fontScale="55000" lnSpcReduction="20000"/>
          </a:bodyPr>
          <a:lstStyle/>
          <a:p>
            <a:r>
              <a:rPr lang="en-US" dirty="0"/>
              <a:t>The </a:t>
            </a:r>
            <a:r>
              <a:rPr lang="en-US" dirty="0" smtClean="0"/>
              <a:t>second </a:t>
            </a:r>
            <a:r>
              <a:rPr lang="en-US" dirty="0"/>
              <a:t>public meeting in this study was held at </a:t>
            </a:r>
            <a:r>
              <a:rPr lang="en-US" dirty="0" smtClean="0"/>
              <a:t>McAdam </a:t>
            </a:r>
            <a:r>
              <a:rPr lang="en-US" dirty="0"/>
              <a:t>Elementary School on </a:t>
            </a:r>
            <a:r>
              <a:rPr lang="en-US" dirty="0" smtClean="0"/>
              <a:t>January 5, 2016.  </a:t>
            </a:r>
            <a:r>
              <a:rPr lang="en-US" dirty="0"/>
              <a:t>Approximately </a:t>
            </a:r>
            <a:r>
              <a:rPr lang="en-US" dirty="0" smtClean="0"/>
              <a:t>125 </a:t>
            </a:r>
            <a:r>
              <a:rPr lang="en-US" dirty="0"/>
              <a:t>members of the community attended</a:t>
            </a:r>
            <a:r>
              <a:rPr lang="en-US" dirty="0" smtClean="0"/>
              <a:t>.  The meeting had been rescheduled from a December date due to inclement weather.</a:t>
            </a:r>
          </a:p>
          <a:p>
            <a:r>
              <a:rPr lang="en-US" dirty="0" smtClean="0"/>
              <a:t>Leadership from the PSSC, the Village Council, and the community presented to the public, district staff and the DEC.  In fact, this leadership formed an Advisory Committee that led the public engagement in the study.  These presentations touched on the eight criteria outlined in Policy 409.  Videos and a “report card” were also shared.  The overall theme of the evening was to encourage a vote for status quo, with the suggestion of revisiting Policy 409 as a guiding document.  Major concerns centered around loss of the school as an elementary setting, loss of small class sizes and loss of the opportunity to learn in an a comfortable environment, both inside and outside.  The presentations also focused on the many successes at the school, good community relationships and a building that was in satisfactory condition.  The community expressed a concern for decreased economic viability should the school close.</a:t>
            </a:r>
            <a:endParaRPr lang="en-US" dirty="0"/>
          </a:p>
          <a:p>
            <a:r>
              <a:rPr lang="en-US" dirty="0" smtClean="0"/>
              <a:t>These presentations, </a:t>
            </a:r>
            <a:r>
              <a:rPr lang="en-US" dirty="0"/>
              <a:t>an agenda, notes for the meeting and an audio file of the meeting were made public through a district website section dedicated to the study</a:t>
            </a:r>
            <a:r>
              <a:rPr lang="en-US" dirty="0" smtClean="0"/>
              <a:t>.  They are all included in the final report.</a:t>
            </a:r>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a:t>
            </a:r>
            <a:r>
              <a:rPr lang="en-US" sz="2800" dirty="0" smtClean="0"/>
              <a:t>Opportunities to Engage</a:t>
            </a:r>
            <a:endParaRPr lang="en-US" sz="2800" dirty="0"/>
          </a:p>
        </p:txBody>
      </p:sp>
      <p:sp>
        <p:nvSpPr>
          <p:cNvPr id="3" name="Content Placeholder 2"/>
          <p:cNvSpPr>
            <a:spLocks noGrp="1"/>
          </p:cNvSpPr>
          <p:nvPr>
            <p:ph idx="1"/>
          </p:nvPr>
        </p:nvSpPr>
        <p:spPr/>
        <p:txBody>
          <a:bodyPr>
            <a:normAutofit fontScale="55000" lnSpcReduction="20000"/>
          </a:bodyPr>
          <a:lstStyle/>
          <a:p>
            <a:r>
              <a:rPr lang="en-US" dirty="0" smtClean="0"/>
              <a:t>Stakeholders within the community were engaged in a variety of ways.</a:t>
            </a:r>
          </a:p>
          <a:p>
            <a:r>
              <a:rPr lang="en-US" dirty="0" smtClean="0"/>
              <a:t>PSSC and Village leadership, through an Advisory Committee, played an active role in communication with the district and organization of relevant feedback to district staff and the Council.</a:t>
            </a:r>
          </a:p>
          <a:p>
            <a:r>
              <a:rPr lang="en-US" dirty="0" smtClean="0"/>
              <a:t>An online discussion board was active and regularly monitored; a transcript of the conversation is included in the final report.  The discussion board was located on an active website specific to the study and home to the relevant documentation now taking shape in the form of a final report.  This report will remain public.</a:t>
            </a:r>
          </a:p>
          <a:p>
            <a:r>
              <a:rPr lang="en-US" dirty="0" smtClean="0"/>
              <a:t>Letters, emails and phone calls were also suitable means of communication outside the public meetings.</a:t>
            </a:r>
          </a:p>
          <a:p>
            <a:r>
              <a:rPr lang="en-US" dirty="0" smtClean="0"/>
              <a:t>The superintendent met with PSSC and Village Council in the summer, as a part of engagement in the study.</a:t>
            </a:r>
          </a:p>
          <a:p>
            <a:r>
              <a:rPr lang="en-US" dirty="0"/>
              <a:t>Advertisements </a:t>
            </a:r>
            <a:r>
              <a:rPr lang="en-US" dirty="0" smtClean="0"/>
              <a:t>regarding the study and meetings were </a:t>
            </a:r>
            <a:r>
              <a:rPr lang="en-US" dirty="0"/>
              <a:t>placed in the local </a:t>
            </a:r>
            <a:r>
              <a:rPr lang="en-US" dirty="0" smtClean="0"/>
              <a:t>newspapers and newsletters.</a:t>
            </a:r>
            <a:endParaRPr lang="en-US" dirty="0"/>
          </a:p>
          <a:p>
            <a:r>
              <a:rPr lang="en-US" dirty="0"/>
              <a:t>Posters </a:t>
            </a:r>
            <a:r>
              <a:rPr lang="en-US" dirty="0" smtClean="0"/>
              <a:t>regarding the study and meetings were </a:t>
            </a:r>
            <a:r>
              <a:rPr lang="en-US" dirty="0"/>
              <a:t>placed in strategic locations in the </a:t>
            </a:r>
            <a:r>
              <a:rPr lang="en-US" dirty="0" smtClean="0"/>
              <a:t>Community </a:t>
            </a:r>
            <a:r>
              <a:rPr lang="en-US" dirty="0"/>
              <a:t>of </a:t>
            </a:r>
            <a:r>
              <a:rPr lang="en-US" dirty="0" smtClean="0"/>
              <a:t>McAdam.</a:t>
            </a:r>
            <a:endParaRPr lang="en-US" dirty="0"/>
          </a:p>
          <a:p>
            <a:endParaRPr lang="en-US" dirty="0"/>
          </a:p>
        </p:txBody>
      </p:sp>
    </p:spTree>
    <p:extLst>
      <p:ext uri="{BB962C8B-B14F-4D97-AF65-F5344CB8AC3E}">
        <p14:creationId xmlns:p14="http://schemas.microsoft.com/office/powerpoint/2010/main" val="770347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Public Consultation and Application of Procedural Fairness – </a:t>
            </a:r>
            <a:r>
              <a:rPr lang="en-US" sz="2800" dirty="0" smtClean="0"/>
              <a:t>Public Meeting #3</a:t>
            </a:r>
            <a:endParaRPr lang="en-US" sz="2800" dirty="0"/>
          </a:p>
        </p:txBody>
      </p:sp>
      <p:sp>
        <p:nvSpPr>
          <p:cNvPr id="3" name="Content Placeholder 2"/>
          <p:cNvSpPr>
            <a:spLocks noGrp="1"/>
          </p:cNvSpPr>
          <p:nvPr>
            <p:ph idx="1"/>
          </p:nvPr>
        </p:nvSpPr>
        <p:spPr/>
        <p:txBody>
          <a:bodyPr>
            <a:normAutofit fontScale="55000" lnSpcReduction="20000"/>
          </a:bodyPr>
          <a:lstStyle/>
          <a:p>
            <a:r>
              <a:rPr lang="en-US" dirty="0"/>
              <a:t>The </a:t>
            </a:r>
            <a:r>
              <a:rPr lang="en-US" dirty="0" smtClean="0"/>
              <a:t>third </a:t>
            </a:r>
            <a:r>
              <a:rPr lang="en-US" dirty="0"/>
              <a:t>public meeting in this study </a:t>
            </a:r>
            <a:r>
              <a:rPr lang="en-US" dirty="0" smtClean="0"/>
              <a:t>is being </a:t>
            </a:r>
            <a:r>
              <a:rPr lang="en-US" dirty="0"/>
              <a:t>held at </a:t>
            </a:r>
            <a:r>
              <a:rPr lang="en-US" dirty="0" smtClean="0"/>
              <a:t>Fredericton High School tonight (January 28, 2016).  </a:t>
            </a:r>
            <a:r>
              <a:rPr lang="en-US" dirty="0"/>
              <a:t>Approximately </a:t>
            </a:r>
            <a:r>
              <a:rPr lang="en-US" dirty="0" smtClean="0"/>
              <a:t>___ </a:t>
            </a:r>
            <a:r>
              <a:rPr lang="en-US" dirty="0"/>
              <a:t>members of the </a:t>
            </a:r>
            <a:r>
              <a:rPr lang="en-US" dirty="0" smtClean="0"/>
              <a:t>public are present, representing communities related to four sustainability studies.</a:t>
            </a:r>
            <a:endParaRPr lang="en-US" dirty="0"/>
          </a:p>
          <a:p>
            <a:r>
              <a:rPr lang="en-US" dirty="0" smtClean="0"/>
              <a:t>This presentation serves as an executive summary and closing comments leading up to discussion by Council and a subsequent motion and vote on the study.</a:t>
            </a:r>
            <a:endParaRPr lang="en-US" dirty="0"/>
          </a:p>
          <a:p>
            <a:r>
              <a:rPr lang="en-US" dirty="0" smtClean="0"/>
              <a:t>This presentation, </a:t>
            </a:r>
            <a:r>
              <a:rPr lang="en-US" dirty="0"/>
              <a:t>an agenda, </a:t>
            </a:r>
            <a:r>
              <a:rPr lang="en-US" dirty="0" smtClean="0"/>
              <a:t>and the superintendent monitoring report will be included on our </a:t>
            </a:r>
            <a:r>
              <a:rPr lang="en-US" dirty="0"/>
              <a:t>district website section dedicated to the study.  They </a:t>
            </a:r>
            <a:r>
              <a:rPr lang="en-US" dirty="0" smtClean="0"/>
              <a:t>will all be </a:t>
            </a:r>
            <a:r>
              <a:rPr lang="en-US" dirty="0"/>
              <a:t>included in the final </a:t>
            </a:r>
            <a:r>
              <a:rPr lang="en-US" dirty="0" smtClean="0"/>
              <a:t>report.  The official </a:t>
            </a:r>
            <a:r>
              <a:rPr lang="en-US" dirty="0"/>
              <a:t>minutes for the meeting and an audio file of the meeting will be made </a:t>
            </a:r>
            <a:r>
              <a:rPr lang="en-US" dirty="0" smtClean="0"/>
              <a:t>public, as per the monthly routine.  The minutes will be sent to the Minister, as required and once approved.</a:t>
            </a:r>
            <a:endParaRPr lang="en-US" dirty="0"/>
          </a:p>
          <a:p>
            <a:r>
              <a:rPr lang="en-US" dirty="0" smtClean="0"/>
              <a:t>The Chair will write to Minister Serge </a:t>
            </a:r>
            <a:r>
              <a:rPr lang="en-US" dirty="0" err="1" smtClean="0"/>
              <a:t>Rousselle</a:t>
            </a:r>
            <a:r>
              <a:rPr lang="en-US" dirty="0" smtClean="0"/>
              <a:t> with the motion and indicating status quo if voting for option 1, or</a:t>
            </a:r>
          </a:p>
          <a:p>
            <a:r>
              <a:rPr lang="en-US" dirty="0" smtClean="0"/>
              <a:t>The Chair will write to Minister </a:t>
            </a:r>
            <a:r>
              <a:rPr lang="en-US" dirty="0" err="1" smtClean="0"/>
              <a:t>Rousselle</a:t>
            </a:r>
            <a:r>
              <a:rPr lang="en-US" dirty="0" smtClean="0"/>
              <a:t> with the motion, the recommendation and the accompanying information package if voting for Option 2 (Requesting Investment for Repairs) or Option 3 (Requesting Approval for Closure).</a:t>
            </a:r>
          </a:p>
          <a:p>
            <a:r>
              <a:rPr lang="en-US" dirty="0" smtClean="0"/>
              <a:t>The Superintendent will write to the Parents/Guardians of the students at McAdam Elementary School with the conclusion of the study.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Sustainability </a:t>
            </a:r>
            <a:r>
              <a:rPr lang="en-US" dirty="0"/>
              <a:t>S</a:t>
            </a:r>
            <a:r>
              <a:rPr lang="en-US" dirty="0" smtClean="0"/>
              <a:t>tudy for McAdam Elementary School was initiated by a motion of the District Education Council (DEC) on May 21, 2015, at the regularly scheduled public DEC meeting.  The Council, Superintendent and relevant staff coordinated the study that followed the process as outlined in Provincial Policy 409:  Multi-year School Infrastructure Planning, Sections 6.4 and 6.5.</a:t>
            </a:r>
          </a:p>
          <a:p>
            <a:r>
              <a:rPr lang="en-US" dirty="0" smtClean="0"/>
              <a:t>McAdam Elementary School is considered a “triggered school” due to its enrolment of less than 100 students.</a:t>
            </a:r>
            <a:endParaRPr lang="en-US" dirty="0"/>
          </a:p>
        </p:txBody>
      </p:sp>
    </p:spTree>
    <p:extLst>
      <p:ext uri="{BB962C8B-B14F-4D97-AF65-F5344CB8AC3E}">
        <p14:creationId xmlns:p14="http://schemas.microsoft.com/office/powerpoint/2010/main" val="14639968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DEC Reflections and Considerations</a:t>
            </a:r>
            <a:endParaRPr lang="en-US" sz="3200" dirty="0"/>
          </a:p>
        </p:txBody>
      </p:sp>
      <p:sp>
        <p:nvSpPr>
          <p:cNvPr id="3" name="Content Placeholder 2"/>
          <p:cNvSpPr>
            <a:spLocks noGrp="1"/>
          </p:cNvSpPr>
          <p:nvPr>
            <p:ph idx="1"/>
          </p:nvPr>
        </p:nvSpPr>
        <p:spPr/>
        <p:txBody>
          <a:bodyPr>
            <a:normAutofit/>
          </a:bodyPr>
          <a:lstStyle/>
          <a:p>
            <a:r>
              <a:rPr lang="en-US" dirty="0" smtClean="0"/>
              <a:t>DEC Members took time to review documents and ask many questions of the Superintendent.</a:t>
            </a:r>
          </a:p>
          <a:p>
            <a:r>
              <a:rPr lang="en-US" dirty="0" smtClean="0"/>
              <a:t>DEC met in a number of working sessions to continue the conversations and reflect on the information.</a:t>
            </a:r>
          </a:p>
          <a:p>
            <a:r>
              <a:rPr lang="en-US" dirty="0" smtClean="0"/>
              <a:t>DEC Members would, on occasion, contact the Superintendent with questions related to the sustainability study.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Minister’s Responsibilities</a:t>
            </a:r>
            <a:endParaRPr lang="en-US" dirty="0"/>
          </a:p>
        </p:txBody>
      </p:sp>
      <p:sp>
        <p:nvSpPr>
          <p:cNvPr id="3" name="Content Placeholder 2"/>
          <p:cNvSpPr>
            <a:spLocks noGrp="1"/>
          </p:cNvSpPr>
          <p:nvPr>
            <p:ph idx="1"/>
          </p:nvPr>
        </p:nvSpPr>
        <p:spPr/>
        <p:txBody>
          <a:bodyPr>
            <a:normAutofit fontScale="92500"/>
          </a:bodyPr>
          <a:lstStyle/>
          <a:p>
            <a:r>
              <a:rPr lang="en-US" dirty="0" smtClean="0"/>
              <a:t>If a closure is recommended by the DEC, Minister </a:t>
            </a:r>
            <a:r>
              <a:rPr lang="en-US" dirty="0" err="1" smtClean="0"/>
              <a:t>Rousselle</a:t>
            </a:r>
            <a:r>
              <a:rPr lang="en-US" dirty="0" smtClean="0"/>
              <a:t> will review the report and assess it for procedural fairness.</a:t>
            </a:r>
          </a:p>
          <a:p>
            <a:r>
              <a:rPr lang="en-US" dirty="0" smtClean="0"/>
              <a:t>The Minister will need to reach a conclusion on the recommendation in a time frame of no less than 30 days and no longer than 60 days, as per Policy 409.</a:t>
            </a:r>
          </a:p>
          <a:p>
            <a:r>
              <a:rPr lang="en-US" dirty="0" smtClean="0"/>
              <a:t>Upon confirmation of the conclusion from the Minister, the Superintendent will write to the parents/guardians and staff </a:t>
            </a:r>
            <a:r>
              <a:rPr lang="en-US" smtClean="0"/>
              <a:t>at McAdam </a:t>
            </a:r>
            <a:r>
              <a:rPr lang="en-US" dirty="0" smtClean="0"/>
              <a:t>Elementary School.</a:t>
            </a:r>
            <a:endParaRPr lang="en-US" dirty="0"/>
          </a:p>
        </p:txBody>
      </p:sp>
    </p:spTree>
    <p:extLst>
      <p:ext uri="{BB962C8B-B14F-4D97-AF65-F5344CB8AC3E}">
        <p14:creationId xmlns:p14="http://schemas.microsoft.com/office/powerpoint/2010/main" val="2263812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This process included three public meetings, formal correspondence with parents, communications with district staff, opportunities to meet with stakeholders, electronic communication, and an overall willingness to share information publically throughout the study.  The public meetings were well attended by DEC and the Councilors also spent time in working sessions with staff to learn more about the school scenario.  The DEC had access to relevant documentation.</a:t>
            </a:r>
          </a:p>
          <a:p>
            <a:r>
              <a:rPr lang="en-US" dirty="0" smtClean="0"/>
              <a:t>The public consultation and communications were respectful throughout the study and stakeholders from the community were engaged in the process.</a:t>
            </a:r>
            <a:endParaRPr lang="en-US" dirty="0"/>
          </a:p>
        </p:txBody>
      </p:sp>
    </p:spTree>
    <p:extLst>
      <p:ext uri="{BB962C8B-B14F-4D97-AF65-F5344CB8AC3E}">
        <p14:creationId xmlns:p14="http://schemas.microsoft.com/office/powerpoint/2010/main" val="3306524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three possible outcomes were described to those who participated in the study, including the possibility of:</a:t>
            </a:r>
          </a:p>
          <a:p>
            <a:pPr lvl="1"/>
            <a:r>
              <a:rPr lang="en-US" dirty="0" smtClean="0"/>
              <a:t>A DEC vote for Status Quo</a:t>
            </a:r>
          </a:p>
          <a:p>
            <a:pPr lvl="1"/>
            <a:r>
              <a:rPr lang="en-US" dirty="0" smtClean="0"/>
              <a:t>A DEC vote to recommend investment in the school to repair it</a:t>
            </a:r>
          </a:p>
          <a:p>
            <a:pPr lvl="1"/>
            <a:r>
              <a:rPr lang="en-US" dirty="0" smtClean="0"/>
              <a:t>A DEC vote to recommend closing the school and moving the students to another location for their schooling</a:t>
            </a:r>
          </a:p>
          <a:p>
            <a:r>
              <a:rPr lang="en-US" dirty="0" smtClean="0"/>
              <a:t>Recommendations from above would go to the Minister of Education and Early Childhood Development.</a:t>
            </a:r>
          </a:p>
          <a:p>
            <a:r>
              <a:rPr lang="en-US" dirty="0" smtClean="0"/>
              <a:t>If there was a vote to recommend closure of the school, it was understood that the option would be to move the McAdam Elementary students to McAdam High School, forming a K-12 setting.  Early on in the study, the option of merging McAdam Elementary School with Harvey Elementary School was removed from the scope of the study.</a:t>
            </a:r>
          </a:p>
        </p:txBody>
      </p:sp>
    </p:spTree>
    <p:extLst>
      <p:ext uri="{BB962C8B-B14F-4D97-AF65-F5344CB8AC3E}">
        <p14:creationId xmlns:p14="http://schemas.microsoft.com/office/powerpoint/2010/main" val="2691188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Consultation and Application of Procedural Fairness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Minister of Education and Early Childhood Development was informed of the intention to study McAdam Elementary School, in writing on May 26, 2015.</a:t>
            </a:r>
          </a:p>
          <a:p>
            <a:r>
              <a:rPr lang="en-US" dirty="0" smtClean="0"/>
              <a:t>The Superintendent wrote formally to parents of McAdam Elementary School seven times between May, 2015 and January, 2016, the duration of the study.  These letters kept the parent population and others stakeholders apprised of the study process.</a:t>
            </a:r>
          </a:p>
          <a:p>
            <a:r>
              <a:rPr lang="en-US" dirty="0" smtClean="0"/>
              <a:t>A formal timeline was also provided to the parent population and stakeholders.</a:t>
            </a:r>
          </a:p>
          <a:p>
            <a:r>
              <a:rPr lang="en-US" dirty="0" smtClean="0"/>
              <a:t>Each of these documents are available publically and are a part of the final report (submitted to the Minister if Status Quo is not the outcome).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Public Consultation and Application of Procedural Fairness</a:t>
            </a:r>
          </a:p>
        </p:txBody>
      </p:sp>
      <p:sp>
        <p:nvSpPr>
          <p:cNvPr id="3" name="Content Placeholder 2"/>
          <p:cNvSpPr>
            <a:spLocks noGrp="1"/>
          </p:cNvSpPr>
          <p:nvPr>
            <p:ph idx="1"/>
          </p:nvPr>
        </p:nvSpPr>
        <p:spPr/>
        <p:txBody>
          <a:bodyPr/>
          <a:lstStyle/>
          <a:p>
            <a:r>
              <a:rPr lang="en-US" dirty="0" smtClean="0"/>
              <a:t>Documentation (requested and otherwise developed) that provided relevant information about McAdam Elementary School (and some neighboring schools) was shared publically.  A number of these documents are a part of the final report.</a:t>
            </a:r>
          </a:p>
          <a:p>
            <a:r>
              <a:rPr lang="en-US" dirty="0"/>
              <a:t>These documents were used as a basis for study by DEC members and as a catalyst for </a:t>
            </a:r>
            <a:r>
              <a:rPr lang="en-US" dirty="0" smtClean="0"/>
              <a:t>conversation.</a:t>
            </a:r>
            <a:endParaRPr lang="en-US" dirty="0"/>
          </a:p>
          <a:p>
            <a:pPr marL="0" indent="0">
              <a:buNone/>
            </a:pPr>
            <a:endParaRPr lang="en-US" dirty="0"/>
          </a:p>
        </p:txBody>
      </p:sp>
    </p:spTree>
    <p:extLst>
      <p:ext uri="{BB962C8B-B14F-4D97-AF65-F5344CB8AC3E}">
        <p14:creationId xmlns:p14="http://schemas.microsoft.com/office/powerpoint/2010/main" val="1544315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fontScale="92500"/>
          </a:bodyPr>
          <a:lstStyle/>
          <a:p>
            <a:r>
              <a:rPr lang="en-US" dirty="0" smtClean="0"/>
              <a:t>The first public meeting in this study was held at McAdam Elementary School on October 8, 2015.  Approximately 41 members of the community attended.</a:t>
            </a:r>
          </a:p>
          <a:p>
            <a:r>
              <a:rPr lang="en-US" dirty="0" smtClean="0"/>
              <a:t>The Superintendent presented the sustainability study process as well as pertinent information as outlined in Section 6.4.4 of Policy 409.</a:t>
            </a:r>
          </a:p>
          <a:p>
            <a:r>
              <a:rPr lang="en-US" dirty="0" smtClean="0"/>
              <a:t>This presentation, an agenda, notes for the meeting and an audio file of the meeting were made public through a district website section dedicated to the study.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fontScale="85000" lnSpcReduction="10000"/>
          </a:bodyPr>
          <a:lstStyle/>
          <a:p>
            <a:pPr lvl="1"/>
            <a:r>
              <a:rPr lang="en-US" dirty="0" smtClean="0"/>
              <a:t>Enrolment and Functional Capacity</a:t>
            </a:r>
          </a:p>
          <a:p>
            <a:pPr lvl="2"/>
            <a:r>
              <a:rPr lang="en-US" dirty="0" smtClean="0"/>
              <a:t>September 30, 2015, enrolment of McAdam Elementary School (MES) is listed at 64 students.  These students make up 5 classes (K, 1/2, 2/3, 3/4, and 5).  McAdam High School (MHS) had a September 30 enrolment of 100 students.  Enrolment at MES is projected to increase over the next few years with a kindergarten class that is larger than the others, moving through the years.</a:t>
            </a:r>
          </a:p>
          <a:p>
            <a:pPr lvl="2"/>
            <a:r>
              <a:rPr lang="en-US" dirty="0" smtClean="0"/>
              <a:t>Projected enrolment of a K-12 setting at the McAdam High School site (should the schools merge) is 163 students for 2016-17.</a:t>
            </a:r>
          </a:p>
          <a:p>
            <a:pPr lvl="2"/>
            <a:r>
              <a:rPr lang="en-US" dirty="0" smtClean="0"/>
              <a:t>MHS could accommodate the students from MES within the building, with some structural modifications to the facility that would better accommodate younger children.  The MHS property doesn’t provide quality space for a playground, without adjusting recently developed field space.  There is currently limited parking at MHS.</a:t>
            </a:r>
          </a:p>
          <a:p>
            <a:pPr lvl="1"/>
            <a:endParaRPr lang="en-US" dirty="0" smtClean="0"/>
          </a:p>
          <a:p>
            <a:pPr lvl="1"/>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a:bodyPr>
          <a:lstStyle/>
          <a:p>
            <a:r>
              <a:rPr lang="en-US" dirty="0" smtClean="0"/>
              <a:t>Enrolment and Functional Capacity</a:t>
            </a:r>
          </a:p>
          <a:p>
            <a:pPr lvl="2"/>
            <a:r>
              <a:rPr lang="en-US" dirty="0"/>
              <a:t>Current Functional Capacities of </a:t>
            </a:r>
            <a:r>
              <a:rPr lang="en-US" dirty="0" smtClean="0"/>
              <a:t>33.3% </a:t>
            </a:r>
            <a:r>
              <a:rPr lang="en-US" dirty="0"/>
              <a:t>(</a:t>
            </a:r>
            <a:r>
              <a:rPr lang="en-US" dirty="0" smtClean="0"/>
              <a:t>MES) and 27.1% (MHS) </a:t>
            </a:r>
            <a:r>
              <a:rPr lang="en-US" dirty="0"/>
              <a:t>would become </a:t>
            </a:r>
            <a:r>
              <a:rPr lang="en-US" dirty="0" smtClean="0"/>
              <a:t>48.2% </a:t>
            </a:r>
            <a:r>
              <a:rPr lang="en-US" dirty="0"/>
              <a:t>for </a:t>
            </a:r>
            <a:r>
              <a:rPr lang="en-US" dirty="0" smtClean="0"/>
              <a:t>MES + MHS, based </a:t>
            </a:r>
            <a:r>
              <a:rPr lang="en-US" dirty="0"/>
              <a:t>on enrolment projections.</a:t>
            </a:r>
          </a:p>
          <a:p>
            <a:pPr lvl="2"/>
            <a:r>
              <a:rPr lang="en-US" dirty="0"/>
              <a:t>NOTE:  Some numbers used throughout the study were from September, 2014 enrolment where other numbers used were from September, 2015; this was due to the timing of the presentation and document creation.</a:t>
            </a:r>
          </a:p>
          <a:p>
            <a:endParaRPr lang="en-US" dirty="0"/>
          </a:p>
        </p:txBody>
      </p:sp>
    </p:spTree>
    <p:extLst>
      <p:ext uri="{BB962C8B-B14F-4D97-AF65-F5344CB8AC3E}">
        <p14:creationId xmlns:p14="http://schemas.microsoft.com/office/powerpoint/2010/main" val="129271659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A0BF569801484CB8A1BECFE7EAA9AC" ma:contentTypeVersion="0" ma:contentTypeDescription="Create a new document." ma:contentTypeScope="" ma:versionID="beac18be8c3a8e88d17d1a462d0e0891">
  <xsd:schema xmlns:xsd="http://www.w3.org/2001/XMLSchema" xmlns:xs="http://www.w3.org/2001/XMLSchema" xmlns:p="http://schemas.microsoft.com/office/2006/metadata/properties" targetNamespace="http://schemas.microsoft.com/office/2006/metadata/properties" ma:root="true" ma:fieldsID="aa1222beb234debe96d12a98d24ff8a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E163668-10C4-4BF5-9283-7013E4A9F2A5}"/>
</file>

<file path=customXml/itemProps2.xml><?xml version="1.0" encoding="utf-8"?>
<ds:datastoreItem xmlns:ds="http://schemas.openxmlformats.org/officeDocument/2006/customXml" ds:itemID="{A1960570-EA90-4641-86D6-B77B6C322641}"/>
</file>

<file path=customXml/itemProps3.xml><?xml version="1.0" encoding="utf-8"?>
<ds:datastoreItem xmlns:ds="http://schemas.openxmlformats.org/officeDocument/2006/customXml" ds:itemID="{D86528A2-5F4B-43F2-994A-4072327B9554}"/>
</file>

<file path=docProps/app.xml><?xml version="1.0" encoding="utf-8"?>
<Properties xmlns="http://schemas.openxmlformats.org/officeDocument/2006/extended-properties" xmlns:vt="http://schemas.openxmlformats.org/officeDocument/2006/docPropsVTypes">
  <Template>Organic</Template>
  <TotalTime>653</TotalTime>
  <Words>2501</Words>
  <Application>Microsoft Office PowerPoint</Application>
  <PresentationFormat>On-screen Show (4:3)</PresentationFormat>
  <Paragraphs>110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Garamond</vt:lpstr>
      <vt:lpstr>Organic</vt:lpstr>
      <vt:lpstr>Anglophone West School District Education Council</vt:lpstr>
      <vt:lpstr>Executive Summary</vt:lpstr>
      <vt:lpstr>Executive Summary</vt:lpstr>
      <vt:lpstr>Executive Summary</vt:lpstr>
      <vt:lpstr>Public Consultation and Application of Procedural Fairness</vt:lpstr>
      <vt:lpstr>Public Consultation and Application of Procedural Fairness</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#2</vt:lpstr>
      <vt:lpstr>Public Consultation and Application of Procedural Fairness – Opportunities to Engage</vt:lpstr>
      <vt:lpstr>Public Consultation and Application of Procedural Fairness – Public Meeting #3</vt:lpstr>
      <vt:lpstr>DEC Reflections and Considerations</vt:lpstr>
      <vt:lpstr>Minister’s Responsibilities</vt:lpstr>
    </vt:vector>
  </TitlesOfParts>
  <Company>District 17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District 17 Education Council</dc:title>
  <dc:creator>David McTimoney</dc:creator>
  <cp:lastModifiedBy>Clark-Caterini , Carol    (ASD-W)</cp:lastModifiedBy>
  <cp:revision>60</cp:revision>
  <cp:lastPrinted>2016-01-27T17:31:12Z</cp:lastPrinted>
  <dcterms:created xsi:type="dcterms:W3CDTF">2011-11-22T20:24:10Z</dcterms:created>
  <dcterms:modified xsi:type="dcterms:W3CDTF">2016-01-27T17:56:59Z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0x010100AAA0BF569801484CB8A1BECFE7EAA9AC</vt:lpwstr>
  </property>
</Properties>
</file>